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74" r:id="rId4"/>
    <p:sldId id="301" r:id="rId5"/>
    <p:sldId id="279" r:id="rId6"/>
    <p:sldId id="275" r:id="rId7"/>
    <p:sldId id="277" r:id="rId8"/>
    <p:sldId id="280" r:id="rId9"/>
    <p:sldId id="281" r:id="rId10"/>
    <p:sldId id="282" r:id="rId11"/>
    <p:sldId id="283" r:id="rId12"/>
    <p:sldId id="284" r:id="rId13"/>
    <p:sldId id="285" r:id="rId14"/>
    <p:sldId id="302" r:id="rId15"/>
    <p:sldId id="286" r:id="rId16"/>
    <p:sldId id="287" r:id="rId17"/>
    <p:sldId id="288" r:id="rId18"/>
    <p:sldId id="289" r:id="rId19"/>
    <p:sldId id="299" r:id="rId20"/>
    <p:sldId id="300" r:id="rId21"/>
    <p:sldId id="314" r:id="rId22"/>
    <p:sldId id="290" r:id="rId23"/>
    <p:sldId id="291" r:id="rId24"/>
    <p:sldId id="292" r:id="rId25"/>
    <p:sldId id="293" r:id="rId26"/>
    <p:sldId id="304" r:id="rId27"/>
    <p:sldId id="309" r:id="rId28"/>
    <p:sldId id="315" r:id="rId29"/>
    <p:sldId id="317" r:id="rId30"/>
    <p:sldId id="276" r:id="rId31"/>
  </p:sldIdLst>
  <p:sldSz cx="6858000" cy="12192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30" y="-354"/>
      </p:cViewPr>
      <p:guideLst>
        <p:guide orient="horz" pos="3831"/>
        <p:guide pos="2153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875"/>
        <p:guide pos="2155"/>
      </p:guideLst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presProps" Target="presProps.xml"  /><Relationship Id="rId33" Type="http://schemas.openxmlformats.org/officeDocument/2006/relationships/viewProps" Target="viewProps.xml"  /><Relationship Id="rId34" Type="http://schemas.openxmlformats.org/officeDocument/2006/relationships/theme" Target="theme/theme1.xml"  /><Relationship Id="rId35" Type="http://schemas.openxmlformats.org/officeDocument/2006/relationships/tableStyles" Target="tableStyles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2022-12-26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9022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2022-12-26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464593" y="685800"/>
            <a:ext cx="1928812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4453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832226" y="11743266"/>
            <a:ext cx="2950633" cy="365125"/>
          </a:xfrm>
        </p:spPr>
        <p:txBody>
          <a:bodyPr/>
          <a:lstStyle>
            <a:lvl1pPr>
              <a:defRPr>
                <a:latin typeface="돋움"/>
                <a:ea typeface="돋움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CA4488DB-60F0-4281-A964-2443B325E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가로 글상자 6"/>
          <p:cNvSpPr txBox="1"/>
          <p:nvPr userDrawn="1"/>
        </p:nvSpPr>
        <p:spPr>
          <a:xfrm>
            <a:off x="1875896" y="1557238"/>
            <a:ext cx="3106208" cy="9234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5000">
                <a:solidFill>
                  <a:srgbClr val="F2F2F2"/>
                </a:solidFill>
                <a:latin typeface="돋움"/>
                <a:ea typeface="돋움"/>
              </a:rPr>
              <a:t>코드</a:t>
            </a:r>
          </a:p>
          <a:p>
            <a:pPr lvl="0" algn="ctr">
              <a:defRPr/>
            </a:pPr>
            <a:r>
              <a:rPr lang="ko-KR" altLang="en-US" sz="15000">
                <a:solidFill>
                  <a:srgbClr val="F2F2F2"/>
                </a:solidFill>
                <a:latin typeface="돋움"/>
                <a:ea typeface="돋움"/>
              </a:rPr>
              <a:t>장인</a:t>
            </a:r>
          </a:p>
        </p:txBody>
      </p:sp>
    </p:spTree>
    <p:extLst>
      <p:ext uri="{BB962C8B-B14F-4D97-AF65-F5344CB8AC3E}">
        <p14:creationId xmlns:p14="http://schemas.microsoft.com/office/powerpoint/2010/main" val="165652285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37EB3EE-A2DB-4BB1-A7D3-A0E19FE2B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7A7A02AF-04E3-4889-B2B3-D98DB3612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FB4347A8-EED2-4DA7-9BE0-7AA7704EDF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50D8424D-1236-4066-A324-3907D5E74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2FEB51CA-B414-4232-B114-A90ACC1F4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0CED6192-695D-4227-AE0B-3EA9CBC36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565345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43554A16-14F8-4CB3-AD57-B527F6090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81325C68-8630-4876-B207-8FCAFF5D6A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3B0492D9-B443-41D4-973E-7F75D9963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7FDB944-0545-4638-A809-888123257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DA2CB92B-2950-4C87-BD29-26773F1A0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80B7218A-5399-4877-8317-49CE86923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29152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2A7837B0-C504-4248-82B3-C30E56ACE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A3D3E2B1-CB37-49C1-BDF5-69131C2FF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AC74288-8500-499F-B800-80D610D9D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1BC37A37-0202-4584-B227-5E6F42C45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8C4D5D5F-4C5B-47C6-BB09-28353E758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676876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D766FFDE-E565-43B6-816D-AD849F7132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05D196E0-7FFC-41C4-8A20-9977CFDDE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BA704FD4-3F67-48F0-99BF-32E95510D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7D50597B-50B0-49E1-AB31-8A6DEEA2C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1F11D741-23EF-4045-864E-D0B67AE0D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33973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7CD02B1F-64F3-4E30-B8C0-9E7B01A7E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7D5F23D0-8C1C-4092-B53E-2ED204527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FE61F094-E542-4629-B01A-258435802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36DFC85F-C866-44D9-9EC9-379126B09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CCAF8C0-3ECF-4ADA-8BD9-5E582316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72624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00D768DA-0488-4CED-A68C-9D2B56D85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8967FB74-C757-47B8-9614-71988E97A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F4928799-2D7D-4133-89EE-E64B341D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2A55DB67-A697-4381-857A-900FA494D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D32B6B01-62BD-4950-A49D-FF9C3708B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24978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92A60867-D0E6-4DA9-8103-0F955DAD9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4956A977-D89D-4F04-8848-CF37D5DAFB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72981415-34F0-4F6E-A3DA-2034899B95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D831F067-FDFB-4F46-8834-5BEBB1E2D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652DEEF-A9BA-413D-9A0B-D0E3CA7A0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4E8165A1-0101-4989-BD20-C59F856F1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5636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A7DA170E-EAB4-40EF-931F-BCE42BB09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86B28271-321F-4BFE-90B3-B1331F00B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348DC894-BAA6-4039-BE93-1822B537CD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1F48505-CC8F-456C-870A-402DF88E3F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3B10CA90-34DA-40B8-AD1A-89B17C422B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DCB891A4-B41E-472E-8570-33CD41DD5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1F915F28-F346-48D6-9FD1-35B637CA1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D8E73DF1-F4F2-4DA0-851B-99BEB7F16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81451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B7799442-8CE2-4116-ADF1-E697A1481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309DA499-6C66-41BA-B784-CE6BD842A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18EC86A6-1A27-41C7-9322-3007D624F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C88ADB03-FBEB-41FA-B8DE-B740EA18C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81983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AC43016-326E-4DB4-9724-2123CCBEE99E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5A2DF4B4-2C36-40E8-87E3-E6C2743F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2EAEFB8D-4BF9-403F-B2A6-BDEF316C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5938EC4-1B30-4C03-8B5F-429FF2DD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53188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AC43016-326E-4DB4-9724-2123CCBEE99E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5A2DF4B4-2C36-40E8-87E3-E6C2743F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2EAEFB8D-4BF9-403F-B2A6-BDEF316C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5938EC4-1B30-4C03-8B5F-429FF2DD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71368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5A2DF4B4-2C36-40E8-87E3-E6C2743F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2EAEFB8D-4BF9-403F-B2A6-BDEF316C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5938EC4-1B30-4C03-8B5F-429FF2DD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476634"/>
      </p:ext>
    </p:extLst>
  </p:cSld>
  <p:clrMapOvr>
    <a:masterClrMapping/>
  </p:clrMapOvr>
  <p:transition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1468B613-257D-48E4-BC08-4889370B9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4CA1247E-7D2A-458D-906F-C33531578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E9F71369-175D-413C-AA17-836E5969C4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24F23-26F7-45C5-A3F7-10F80CCFD8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B56658A0-2760-4402-A880-D6CDDA7404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:dsp="http://schemas.microsoft.com/office/drawing/2008/diagram" xmlns:dgm="http://schemas.openxmlformats.org/drawingml/2006/diagram" xmlns:c="http://schemas.openxmlformats.org/drawingml/2006/chart" xmlns="" id="{60D51037-8752-41F7-B408-BFBD8874F1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818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www.suredividend.com/dividend-aristocrats-list/" TargetMode="External"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://theautomatic.net/yahoo_fin-documentation/#get_dividends" TargetMode="External" /><Relationship Id="rId3" Type="http://schemas.openxmlformats.org/officeDocument/2006/relationships/image" Target="../media/image2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4.png"  /><Relationship Id="rId3" Type="http://schemas.openxmlformats.org/officeDocument/2006/relationships/image" Target="../media/image25.png"  /><Relationship Id="rId4" Type="http://schemas.openxmlformats.org/officeDocument/2006/relationships/image" Target="../media/image26.png"  /><Relationship Id="rId5" Type="http://schemas.openxmlformats.org/officeDocument/2006/relationships/image" Target="../media/image2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6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38.png"  /><Relationship Id="rId4" Type="http://schemas.openxmlformats.org/officeDocument/2006/relationships/image" Target="../media/image39.png"  /><Relationship Id="rId5" Type="http://schemas.openxmlformats.org/officeDocument/2006/relationships/image" Target="../media/image40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1.png"  /><Relationship Id="rId3" Type="http://schemas.openxmlformats.org/officeDocument/2006/relationships/image" Target="../media/image42.png"  /><Relationship Id="rId4" Type="http://schemas.openxmlformats.org/officeDocument/2006/relationships/image" Target="../media/image4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4.png"  /><Relationship Id="rId3" Type="http://schemas.openxmlformats.org/officeDocument/2006/relationships/image" Target="../media/image45.png"  /><Relationship Id="rId4" Type="http://schemas.openxmlformats.org/officeDocument/2006/relationships/image" Target="../media/image46.png"  /><Relationship Id="rId5" Type="http://schemas.openxmlformats.org/officeDocument/2006/relationships/image" Target="../media/image47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8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9.png"  /><Relationship Id="rId3" Type="http://schemas.openxmlformats.org/officeDocument/2006/relationships/image" Target="../media/image50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www.portfoliovisualizer.com/" TargetMode="External" /><Relationship Id="rId3" Type="http://schemas.openxmlformats.org/officeDocument/2006/relationships/image" Target="../media/image51.png"  /><Relationship Id="rId4" Type="http://schemas.openxmlformats.org/officeDocument/2006/relationships/image" Target="../media/image52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blog.naver.com/shawgibal/222916920688" TargetMode="External" /><Relationship Id="rId3" Type="http://schemas.openxmlformats.org/officeDocument/2006/relationships/hyperlink" Target="https://blog.naver.com/shawgibal/222949463731" TargetMode="External" /><Relationship Id="rId4" Type="http://schemas.openxmlformats.org/officeDocument/2006/relationships/image" Target="../media/image53.png"  /><Relationship Id="rId5" Type="http://schemas.openxmlformats.org/officeDocument/2006/relationships/image" Target="../media/image54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5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www.anaconda.com/" TargetMode="External"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1210"/>
            <a:ext cx="6858000" cy="3040071"/>
          </a:xfrm>
          <a:prstGeom prst="rect">
            <a:avLst/>
          </a:prstGeom>
          <a:solidFill>
            <a:srgbClr val="03abc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7" name="TextBox 4"/>
          <p:cNvSpPr txBox="1"/>
          <p:nvPr/>
        </p:nvSpPr>
        <p:spPr>
          <a:xfrm>
            <a:off x="484862" y="3881716"/>
            <a:ext cx="5734999" cy="2860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0" b="1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데이터에</a:t>
            </a:r>
            <a:endParaRPr kumimoji="0" lang="ko-KR" altLang="en-US" sz="7000" b="1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0" b="1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답이 있다 </a:t>
            </a:r>
            <a:r>
              <a:rPr kumimoji="0" lang="en-US" altLang="ko-KR" sz="7000" b="1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!</a:t>
            </a:r>
            <a:endParaRPr kumimoji="0" lang="en-US" altLang="ko-KR" sz="7000" b="1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561500" y="991872"/>
            <a:ext cx="5734999" cy="873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000" spc="-300">
                <a:solidFill>
                  <a:srgbClr val="800080"/>
                </a:solidFill>
                <a:latin typeface="맑은 고딕"/>
                <a:ea typeface="맑은 고딕"/>
              </a:rPr>
              <a:t>좋은 주식 싸게 사기</a:t>
            </a:r>
            <a:endParaRPr lang="ko-KR" altLang="en-US" sz="4000" spc="-300">
              <a:solidFill>
                <a:srgbClr val="800080"/>
              </a:solidFill>
              <a:latin typeface="맑은 고딕"/>
              <a:ea typeface="맑은 고딕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1" y="7698448"/>
            <a:ext cx="6858000" cy="4835588"/>
          </a:xfrm>
          <a:prstGeom prst="rect">
            <a:avLst/>
          </a:prstGeom>
          <a:solidFill>
            <a:srgbClr val="03abc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294271" y="8780270"/>
            <a:ext cx="6269458" cy="2466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0" i="0" u="none" strike="noStrike" kern="1200" cap="none" spc="-300" normalizeH="0" baseline="0">
                <a:solidFill>
                  <a:srgbClr val="0000ff"/>
                </a:solidFill>
                <a:latin typeface="맑은 고딕"/>
                <a:ea typeface="맑은 고딕"/>
              </a:rPr>
              <a:t>파이썬 데이터 분석을 통한</a:t>
            </a:r>
            <a:endParaRPr kumimoji="0" lang="ko-KR" altLang="en-US" sz="4000" b="0" i="0" u="none" strike="noStrike" kern="1200" cap="none" spc="-300" normalizeH="0" baseline="0">
              <a:solidFill>
                <a:srgbClr val="0000ff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0" i="0" u="none" strike="noStrike" kern="1200" cap="none" spc="-300" normalizeH="0" baseline="0">
                <a:solidFill>
                  <a:srgbClr val="0000ff"/>
                </a:solidFill>
                <a:latin typeface="맑은 고딕"/>
                <a:ea typeface="맑은 고딕"/>
              </a:rPr>
              <a:t>미국 배당성장주 투자</a:t>
            </a:r>
            <a:endParaRPr kumimoji="0" lang="ko-KR" altLang="en-US" sz="4000" b="0" i="0" u="none" strike="noStrike" kern="1200" cap="none" spc="-300" normalizeH="0" baseline="0">
              <a:solidFill>
                <a:srgbClr val="0000ff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0" i="0" u="none" strike="noStrike" kern="1200" cap="none" spc="-300" normalizeH="0" baseline="0">
                <a:solidFill>
                  <a:srgbClr val="0000ff"/>
                </a:solidFill>
                <a:latin typeface="맑은 고딕"/>
                <a:ea typeface="맑은 고딕"/>
              </a:rPr>
              <a:t>실전 가이드</a:t>
            </a:r>
            <a:endParaRPr kumimoji="0" lang="ko-KR" altLang="en-US" sz="4000" b="0" i="0" u="none" strike="noStrike" kern="1200" cap="none" spc="-300" normalizeH="0" baseline="0">
              <a:solidFill>
                <a:srgbClr val="0000ff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643146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파이썬 커널을 만들겠습니다.​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다시 우측 상단에서 'New -&gt; Python3"를 클릭합니다.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파이썬 커널이 만들어졌습니다.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“Untitled”를 클릭하고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파일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이름을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바꿔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줍니다.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“DividendYieldInvestmentTest”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개발 환경 설정이 끝났습니다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1000" y="2143251"/>
            <a:ext cx="5772150" cy="25103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3378" y="5161447"/>
            <a:ext cx="5777324" cy="29368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7312" y="8932289"/>
            <a:ext cx="6020095" cy="201722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2.1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개발 환경 구축</a:t>
            </a:r>
          </a:p>
        </p:txBody>
      </p:sp>
    </p:spTree>
    <p:extLst>
      <p:ext uri="{BB962C8B-B14F-4D97-AF65-F5344CB8AC3E}">
        <p14:creationId xmlns:p14="http://schemas.microsoft.com/office/powerpoint/2010/main" val="4197041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다음은 미국 배당 귀족주 리스트를 가져 오겠습니다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미국 배당귀족주 전체 리스트는 아래 페이지에서 다운로드 가능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이메일 주소만 입력하면 엑셀 파일을 무료로 받을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  <a:hlinkClick r:id="rId2"/>
              </a:rPr>
              <a:t>https://www.suredividend.com/dividend-aristocrats-list/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현재 배당귀족주는 총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65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개입니다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티커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회사명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섹터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가격 등 기본 정보가 제공됩니다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번째 시트에는 퍼포먼스 정보도 제공됩니다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2.2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배당귀족주 리스트 다운로드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6345" y="3457373"/>
            <a:ext cx="6125308" cy="319954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1302" y="7313126"/>
            <a:ext cx="6095395" cy="37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03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파이썬으로 야후 파이낸스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API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사용하기 위해서 모듈을 설치합니다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필요한 모듈은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가지입니다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yfinance</a:t>
            </a: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yahoo_fin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주피터 노트북에 아래와 같이 입력하고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“shift + enter”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클릭합니다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%pip install yfinance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다시 아래와 같이 입력하고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“shift + enter”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클릭합니다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%pip install yahoo_fin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2.3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야후 파이낸스 모듈 설치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9038" y="3187601"/>
            <a:ext cx="5642900" cy="184838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29000" y="6096000"/>
            <a:ext cx="0" cy="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0166" y="6201833"/>
            <a:ext cx="5714617" cy="255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64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야후 파이낸스 모듈 설치가 끝났습니다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쥬피터 노트북에 데이터 분석에 필요한 모듈을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import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import yfinance as yf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from yahoo_fin import stock_info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from datetime import datetime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from dateutil.relativedelta import relativedelta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 귀족주 중에서 월배당으로 유명한 리얼티 인컴을 분석해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TICKER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라는 변수를 만들고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‘O’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를 입력합니다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TICKER = 'O'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DIV_PERIODS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라는 변수를 만들고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을 입력합니다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과거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년간 배당 정보를 분석하겠습니다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DIV_PERIODS = 7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2.4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데이터 수집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5711" y="3254655"/>
            <a:ext cx="5832035" cy="156628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3958" y="5737993"/>
            <a:ext cx="5556250" cy="20380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8950" y="10210031"/>
            <a:ext cx="5904307" cy="1083156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32833" y="6630458"/>
            <a:ext cx="5789083" cy="338667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151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야후 파이낸스로 과거 배당금 정보를 가져 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stock_info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모듈의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get_dividends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아래 페이지에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API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설명이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  <a:cs typeface="+mn-cs"/>
                <a:hlinkClick r:id="rId2"/>
              </a:rPr>
              <a:t>http://theautomatic.net/yahoo_fin-documentation/#get_dividends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ticker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는 주식에 해당하는 코드입니다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리얼티인컴은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“O”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start_date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와 end_date은 배당 정보를 가져올 기간의 시작과 끝입니다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4542" y="3057224"/>
            <a:ext cx="6201069" cy="469642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2.4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3970713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end_date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는 오늘 날자를 입력하면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datetime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모듈의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now()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를 이용하면 현재 년월일시를 가져 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datetime.now()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우리는 년월일만 있으면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strftime()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datetime.now().strftime("%Y-%m-%d")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오늘 날자를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end_date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변수에 저장하겠습니다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end_date = datetime.now().strftime("%Y-%m-%d")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print("end date: " , end_date)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start_date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을 찾아야 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relativedelta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datetime.now() - relativedelta(years=7)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5158" y="2458634"/>
            <a:ext cx="6121408" cy="18296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230" y="5478219"/>
            <a:ext cx="5764580" cy="12355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3295" y="8032127"/>
            <a:ext cx="6199576" cy="13770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38666" y="10353520"/>
            <a:ext cx="6180666" cy="123220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2.4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2510843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결과를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start_date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변수에 저장하겠습니다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start_date = (datetime.now()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- relativedelta(years=DIV_PERIODS)).strftime("%Y-%m-%d")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print("start date: ", start_date)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stock_info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모듈의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get_dividends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함수에 전달할 파라미터가 준비되었습니다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 = stock_info.get_dividends(TICKER, start_date=start_date, end_date=end_date)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리얼티 인컴의 과거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 배당 정보를 데이터프레임으로 가져 왔습니다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ticker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는 이미 알고 있으니 제거하겠습니다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drop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dividends.drop(['ticker'], axis=1, inplace=True)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6332" y="2434565"/>
            <a:ext cx="6000750" cy="10257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230" y="4943034"/>
            <a:ext cx="6072562" cy="21895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0729" y="8729080"/>
            <a:ext cx="6069541" cy="272955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2.4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472548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배당금 정보를 차트로 그려서 확인해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차트를 그리려면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matplotlib.pyplot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모듈이 필요합니다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import matplotlib.pyplot as plt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그리고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plot()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배당금이 꾸준하게 증가했다는 사실을 눈으로 쉽게 확인할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이렇게 데이터를 시각화하면 직관적으로 이해할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차트 종류도 쉽게 바꿀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바 차트로 그려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dividends.plot(kind='bar')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3333" y="2973579"/>
            <a:ext cx="5884334" cy="31224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2125" y="8464660"/>
            <a:ext cx="6006041" cy="328813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2.4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1711369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배당률을 구하기 위해서는 </a:t>
            </a:r>
            <a:r>
              <a:rPr kumimoji="0" lang="ko-KR" altLang="en-US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배당일에</a:t>
            </a: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 해당하는 주가 정보도 필요합니다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주가 정보는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yfinance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모듈의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download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사용하면 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방법은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get_dividends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와 동일합니다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stock_data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yf.download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(TICKER,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start_date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,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end_date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)</a:t>
            </a: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배당률을 계산하려면 </a:t>
            </a:r>
            <a:r>
              <a:rPr kumimoji="0" lang="ko-KR" altLang="en-US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배당일에</a:t>
            </a: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 해당하는 데이터만 있으면 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그리고 종가를 사용합니다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열 이름은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‘Close’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loc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사용하면 원하는 데이터를 가져올 수 있습니다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df_close_price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 =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stock_data.loc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[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dividends.index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]['Close']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 err="1">
                <a:solidFill>
                  <a:schemeClr val="dk1"/>
                </a:solidFill>
                <a:latin typeface="돋움"/>
                <a:ea typeface="돋움"/>
              </a:rPr>
              <a:t>배당일에</a:t>
            </a: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 해당하는 종가 데이터입니다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dividends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데이터프레임에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‘close’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라는 열 이름으로 추가하겠습니다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dividends['close'] =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df_close_price</a:t>
            </a: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8625" y="2793755"/>
            <a:ext cx="6180666" cy="21320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3021" y="6532530"/>
            <a:ext cx="5931958" cy="205055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0324" y="10035831"/>
            <a:ext cx="5897351" cy="182479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2.4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3087738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 smtClean="0">
                <a:solidFill>
                  <a:srgbClr val="404040"/>
                </a:solidFill>
                <a:latin typeface="돋움"/>
                <a:ea typeface="돋움"/>
              </a:rPr>
              <a:t>주가</a:t>
            </a:r>
            <a:r>
              <a:rPr kumimoji="0" lang="ko-KR" altLang="en-US" sz="1200" b="0" i="0" u="none" strike="noStrike" kern="1200" cap="none" spc="100" normalizeH="0" dirty="0" smtClean="0">
                <a:solidFill>
                  <a:srgbClr val="404040"/>
                </a:solidFill>
                <a:latin typeface="돋움"/>
                <a:ea typeface="돋움"/>
              </a:rPr>
              <a:t> 정보를 그래프로 그려서 확인해 보겠습니다</a:t>
            </a:r>
            <a:r>
              <a:rPr kumimoji="0" lang="en-US" altLang="ko-KR" sz="1200" b="0" i="0" u="none" strike="noStrike" kern="1200" cap="none" spc="100" normalizeH="0" dirty="0" smtClean="0">
                <a:solidFill>
                  <a:srgbClr val="404040"/>
                </a:solidFill>
                <a:latin typeface="돋움"/>
                <a:ea typeface="돋움"/>
              </a:rPr>
              <a:t>.</a:t>
            </a:r>
          </a:p>
          <a:p>
            <a:pPr lvl="0" algn="just">
              <a:lnSpc>
                <a:spcPct val="150000"/>
              </a:lnSpc>
              <a:defRPr/>
            </a:pPr>
            <a:r>
              <a:rPr lang="en-US" altLang="ko-KR" sz="1200" spc="100" dirty="0" err="1" smtClean="0">
                <a:solidFill>
                  <a:srgbClr val="0000FF"/>
                </a:solidFill>
                <a:latin typeface="돋움"/>
                <a:ea typeface="돋움"/>
              </a:rPr>
              <a:t>stock_data</a:t>
            </a:r>
            <a:r>
              <a:rPr lang="en-US" altLang="ko-KR" sz="1200" spc="100" dirty="0" smtClean="0">
                <a:solidFill>
                  <a:srgbClr val="0000FF"/>
                </a:solidFill>
                <a:latin typeface="돋움"/>
                <a:ea typeface="돋움"/>
              </a:rPr>
              <a:t>[‘Close</a:t>
            </a:r>
            <a:r>
              <a:rPr lang="en-US" altLang="ko-KR" sz="1200" spc="100" dirty="0">
                <a:solidFill>
                  <a:srgbClr val="0000FF"/>
                </a:solidFill>
                <a:latin typeface="돋움"/>
                <a:ea typeface="돋움"/>
              </a:rPr>
              <a:t>'].plot</a:t>
            </a:r>
            <a:r>
              <a:rPr lang="en-US" altLang="ko-KR" sz="1200" spc="100" dirty="0" smtClean="0">
                <a:solidFill>
                  <a:srgbClr val="0000FF"/>
                </a:solidFill>
                <a:latin typeface="돋움"/>
                <a:ea typeface="돋움"/>
              </a:rPr>
              <a:t>()</a:t>
            </a:r>
          </a:p>
          <a:p>
            <a:pPr lvl="0" algn="just">
              <a:lnSpc>
                <a:spcPct val="150000"/>
              </a:lnSpc>
              <a:defRPr/>
            </a:pPr>
            <a:r>
              <a:rPr kumimoji="0" lang="en-US" altLang="ko-KR" sz="1200" b="0" i="0" u="none" strike="noStrike" kern="1200" cap="none" spc="100" normalizeH="0" dirty="0" err="1" smtClean="0">
                <a:solidFill>
                  <a:srgbClr val="0000FF"/>
                </a:solidFill>
                <a:latin typeface="돋움"/>
                <a:ea typeface="돋움"/>
              </a:rPr>
              <a:t>plt.show</a:t>
            </a:r>
            <a:r>
              <a:rPr kumimoji="0" lang="en-US" altLang="ko-KR" sz="1200" b="0" i="0" u="none" strike="noStrike" kern="1200" cap="none" spc="100" normalizeH="0" dirty="0" smtClean="0">
                <a:solidFill>
                  <a:srgbClr val="0000FF"/>
                </a:solidFill>
                <a:latin typeface="돋움"/>
                <a:ea typeface="돋움"/>
              </a:rPr>
              <a:t>()</a:t>
            </a:r>
            <a:endParaRPr kumimoji="0" lang="en-US" altLang="ko-KR" sz="1200" b="0" i="0" u="none" strike="noStrike" kern="1200" cap="none" spc="100" normalizeH="0" dirty="0" smtClean="0">
              <a:solidFill>
                <a:srgbClr val="404040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rgbClr val="404040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rgbClr val="404040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 smtClean="0">
              <a:solidFill>
                <a:srgbClr val="404040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 dirty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dirty="0" smtClean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rgbClr val="404040"/>
              </a:solidFill>
              <a:latin typeface="돋움"/>
              <a:ea typeface="돋움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2.4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04" y="2268986"/>
            <a:ext cx="6143190" cy="405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213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"/>
            <a:ext cx="6858000" cy="1834361"/>
          </a:xfrm>
          <a:prstGeom prst="rect">
            <a:avLst/>
          </a:prstGeom>
          <a:solidFill>
            <a:srgbClr val="03ABC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563525" y="565961"/>
            <a:ext cx="1023340" cy="57513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2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7" name="TextBox 4"/>
          <p:cNvSpPr txBox="1"/>
          <p:nvPr/>
        </p:nvSpPr>
        <p:spPr>
          <a:xfrm>
            <a:off x="854184" y="3125288"/>
            <a:ext cx="5149631" cy="6671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배당 가치 투자 전략이란</a:t>
            </a: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파이썬 주가 데이터 분석</a:t>
            </a:r>
          </a:p>
          <a:p>
            <a:pPr marL="901200" lvl="1" indent="-44400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개발 환경 구축</a:t>
            </a:r>
          </a:p>
          <a:p>
            <a:pPr marL="901200" lvl="1" indent="-44400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배당귀족주 리스트 다운로드</a:t>
            </a:r>
          </a:p>
          <a:p>
            <a:pPr marL="901200" lvl="1" indent="-44400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야후 파이낸스 모듈 설치</a:t>
            </a:r>
          </a:p>
          <a:p>
            <a:pPr marL="901200" lvl="1" indent="-44400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데이터 수집</a:t>
            </a:r>
          </a:p>
          <a:p>
            <a:pPr marL="901200" lvl="1" indent="-44400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데이터 처리</a:t>
            </a:r>
          </a:p>
          <a:p>
            <a:pPr marL="901200" lvl="1" indent="-44400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데이처 분석</a:t>
            </a: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데이터 분석 실전 응용</a:t>
            </a: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404040"/>
                </a:solidFill>
                <a:latin typeface="맑은 고딕"/>
                <a:ea typeface="맑은 고딕"/>
              </a:rPr>
              <a:t>포트폴리오 운영 가이드</a:t>
            </a: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endParaRPr kumimoji="0" lang="ko-KR" altLang="en-US" sz="2400" b="0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2400" b="0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2362585" y="7698137"/>
            <a:ext cx="2869429" cy="45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2400" b="0" i="0" u="none" strike="noStrike" kern="1200" cap="none" spc="-300" normalizeH="0" baseline="0">
              <a:solidFill>
                <a:srgbClr val="40404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67033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배당금과 주가 정보가 있으니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 동안의 배당률 이력을 계산해 볼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배당률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=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(1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년 배당금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)/(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주가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)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*100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그 전에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년에 배당을 몇 번 주는지 계산해야 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div_freq = round(len(dividends.index)/DIV_PERIODS)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리얼티인컴은 월배당이니까 배당주기가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배당률을 계산해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div_yield = round(dividends['dividend']*div_freq / dividends['close'] * 100, 2)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배당률을 소수점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자리에서 자르겠습니다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round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함수를 사용합니다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div_yield = round(div_yield, 2)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2.5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처리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29000" y="6096000"/>
            <a:ext cx="0" cy="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4786" y="2618739"/>
            <a:ext cx="6002135" cy="14895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58876" y="5969000"/>
            <a:ext cx="5886246" cy="175264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92125" y="8725255"/>
            <a:ext cx="5873750" cy="182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02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배당률 정보도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dividends 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데이터프레임에 추가하겠습니다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dividends['div yield'] = div_yield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배당률도 차트로 그려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dividends['div yield'].plot()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최종적으로 필요한 데이터는 역사적인 배당률의 고점과 저점을 확인하면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min, max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함수를 사용합니다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div_min = min(dividends['div yield'])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div_max = max(dividends['div yield'])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666" y="1766714"/>
            <a:ext cx="6445250" cy="246203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8625" y="5734709"/>
            <a:ext cx="5879040" cy="35738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3644" y="10872744"/>
            <a:ext cx="5590419" cy="116446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2.5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처리</a:t>
            </a:r>
          </a:p>
        </p:txBody>
      </p:sp>
    </p:spTree>
    <p:extLst>
      <p:ext uri="{BB962C8B-B14F-4D97-AF65-F5344CB8AC3E}">
        <p14:creationId xmlns:p14="http://schemas.microsoft.com/office/powerpoint/2010/main" val="134491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그리고 현재 배당률을 확인합니다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stock_data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의 제일 마지막 열의 종가를 가져 오겠습니다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current_price = stock_data.iloc[-1]['Close']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그리고 제일 마지막 배당금 액수도 확인합니다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last_dividend = dividends.iloc[-1]['dividend']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현재 배당률을 계산할 수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current_div_yield = round(last_dividend*div_freq/current_price*100, 2)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최고값은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5.61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최저값은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3.33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현재 배당률은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4.6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대략 중간 정도에 있는 것 같은데 퍼센티지로 환산해서 매수 점수라고 이름지어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def calculate_buy_score(cur_div, min_div, max_div):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    return round((cur_div - min_div) / (max_div - min_div) * 100)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함수를 만들어 보았습니다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실행해 볼까요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?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buy_score = calculate_buy_score(current_div_yield, div_min, div_max)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0000FF"/>
                </a:solidFill>
                <a:latin typeface="돋움"/>
                <a:ea typeface="돋움"/>
              </a:rPr>
              <a:t>print(f'buy score = {buy_score}')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6829" y="2025386"/>
            <a:ext cx="6096174" cy="15327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1909" y="4601918"/>
            <a:ext cx="5957224" cy="12736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8083" y="6840107"/>
            <a:ext cx="6000750" cy="11047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22853" y="10576058"/>
            <a:ext cx="6334003" cy="128454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2.5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처리</a:t>
            </a:r>
          </a:p>
        </p:txBody>
      </p:sp>
    </p:spTree>
    <p:extLst>
      <p:ext uri="{BB962C8B-B14F-4D97-AF65-F5344CB8AC3E}">
        <p14:creationId xmlns:p14="http://schemas.microsoft.com/office/powerpoint/2010/main" val="150358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매수 점수는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57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점입니다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따라서 매수 의견은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‘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중립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이라고 결정하겠습니다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시가 배당률을 지켜 보다가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5.61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에 가까워지면 분할 매수에 들어가고 배당을 받다가 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3.33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근처로 떨어지면 분할 매도를 하면 됩니다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배당률 최고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최저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현재 값을 차트로 그려 보겠습니다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plt.plot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(dividends['div yield'],  color='b', label = 'dividend history')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plt.axhline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(y=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div_min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, color='y',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linestyle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='--', label='min div yield')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plt.axhline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(y=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div_max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, color='r',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linestyle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='--', label='max div yield')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plt.axhline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(y=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current_div_yield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, color='g', </a:t>
            </a: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linestyle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='--', label='current div yield')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plt.title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(f'{TICKER} dividend analysis')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plt.xlabel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('year')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plt.ylabel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('dividend yield')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plt.legend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 dirty="0" err="1">
                <a:solidFill>
                  <a:srgbClr val="0000FF"/>
                </a:solidFill>
                <a:latin typeface="돋움"/>
                <a:ea typeface="돋움"/>
              </a:rPr>
              <a:t>plt.show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rgbClr val="0000FF"/>
                </a:solidFill>
                <a:latin typeface="돋움"/>
                <a:ea typeface="돋움"/>
              </a:rPr>
              <a:t>()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이렇게 시각화를 하니까 매수할지 매도할지 아니면 </a:t>
            </a:r>
            <a:r>
              <a:rPr kumimoji="0" lang="ko-KR" altLang="en-US" sz="1200" b="0" i="0" u="none" strike="noStrike" kern="1200" cap="none" spc="100" normalizeH="0" baseline="0" dirty="0" smtClean="0">
                <a:solidFill>
                  <a:schemeClr val="dk1"/>
                </a:solidFill>
                <a:latin typeface="돋움"/>
                <a:ea typeface="돋움"/>
              </a:rPr>
              <a:t>유보할지 </a:t>
            </a:r>
            <a:r>
              <a:rPr kumimoji="0" lang="ko-KR" altLang="en-US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투자 결정하기가 훨씬 쉽습니다</a:t>
            </a:r>
            <a:r>
              <a:rPr kumimoji="0" lang="en-US" altLang="ko-KR" sz="1200" b="0" i="0" u="none" strike="noStrike" kern="1200" cap="none" spc="100" normalizeH="0" baseline="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87118" y="5453377"/>
            <a:ext cx="5083761" cy="333111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2.6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1105383596"/>
      </p:ext>
    </p:extLst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 smtClean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 </a:t>
            </a:r>
            <a:r>
              <a:rPr kumimoji="0" lang="ko-KR" altLang="en-US" sz="1200" b="0" i="0" u="none" strike="noStrike" kern="1200" cap="none" spc="100" normalizeH="0" baseline="0" dirty="0" err="1" smtClean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귀족주</a:t>
            </a:r>
            <a:r>
              <a:rPr kumimoji="0" lang="ko-KR" altLang="en-US" sz="1200" b="0" i="0" u="none" strike="noStrike" kern="1200" cap="none" spc="100" normalizeH="0" baseline="0" dirty="0" smtClean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리스트 전체를 같은 방식으로 분석합니다</a:t>
            </a:r>
            <a:r>
              <a:rPr kumimoji="0" lang="en-US" altLang="ko-KR" sz="1200" b="0" i="0" u="none" strike="noStrike" kern="1200" cap="none" spc="100" normalizeH="0" baseline="0" dirty="0" smtClean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 smtClean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 dirty="0" smtClean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매수 점수가 </a:t>
            </a:r>
            <a:r>
              <a:rPr kumimoji="0" lang="en-US" altLang="ko-KR" sz="1200" b="0" i="0" u="none" strike="noStrike" kern="1200" cap="none" spc="100" normalizeH="0" baseline="0" dirty="0" smtClean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92</a:t>
            </a:r>
            <a:r>
              <a:rPr kumimoji="0" lang="ko-KR" altLang="en-US" sz="1200" b="0" i="0" u="none" strike="noStrike" kern="1200" cap="none" spc="100" normalizeH="0" baseline="0" smtClean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점인 주식을 발견했습니다</a:t>
            </a:r>
            <a:r>
              <a:rPr kumimoji="0" lang="en-US" altLang="ko-KR" sz="1200" b="0" i="0" u="none" strike="noStrike" kern="1200" cap="none" spc="100" normalizeH="0" baseline="0" dirty="0" smtClean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 </a:t>
            </a:r>
            <a:r>
              <a:rPr kumimoji="0" lang="ko-KR" altLang="en-US" sz="1200" b="0" i="0" u="none" strike="noStrike" kern="1200" cap="none" spc="100" normalizeH="0" baseline="0" smtClean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티커는 </a:t>
            </a:r>
            <a:r>
              <a:rPr kumimoji="0" lang="en-US" altLang="ko-KR" sz="1200" b="0" i="0" u="none" strike="noStrike" kern="1200" cap="none" spc="100" normalizeH="0" baseline="0" dirty="0" smtClean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‘AOS’, </a:t>
            </a:r>
            <a:r>
              <a:rPr kumimoji="0" lang="ko-KR" altLang="en-US" sz="1200" b="0" i="0" u="none" strike="noStrike" kern="1200" cap="none" spc="100" normalizeH="0" baseline="0" smtClean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처음 보는 회사입니다</a:t>
            </a:r>
            <a:r>
              <a:rPr kumimoji="0" lang="en-US" altLang="ko-KR" sz="1200" b="0" i="0" u="none" strike="noStrike" kern="1200" cap="none" spc="100" normalizeH="0" baseline="0" dirty="0" smtClean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 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매수 </a:t>
            </a:r>
            <a:r>
              <a:rPr lang="ko-KR" altLang="en-US" sz="1200" spc="100" dirty="0">
                <a:solidFill>
                  <a:schemeClr val="dk1"/>
                </a:solidFill>
                <a:latin typeface="돋움"/>
                <a:ea typeface="돋움"/>
              </a:rPr>
              <a:t>후보에 선정합니다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그리고 구글링으로 회사 정보를 수집해야 되겠습니다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 smtClean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 smtClean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 smtClean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 smtClean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 smtClean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 smtClean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 smtClean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 smtClean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 dirty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algn="just">
              <a:lnSpc>
                <a:spcPct val="150000"/>
              </a:lnSpc>
              <a:defRPr/>
            </a:pPr>
            <a:r>
              <a:rPr lang="ko-KR" altLang="en-US" sz="1200" spc="100" dirty="0" smtClean="0">
                <a:solidFill>
                  <a:schemeClr val="dk1"/>
                </a:solidFill>
                <a:latin typeface="돋움"/>
                <a:ea typeface="돋움"/>
              </a:rPr>
              <a:t>매수 점수가 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-1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인 주식도 있습니다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 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티커는 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“KO” </a:t>
            </a:r>
            <a:r>
              <a:rPr lang="ko-KR" altLang="en-US" sz="1200" spc="100" smtClean="0">
                <a:solidFill>
                  <a:schemeClr val="dk1"/>
                </a:solidFill>
                <a:latin typeface="돋움"/>
                <a:ea typeface="돋움"/>
              </a:rPr>
              <a:t>코카콜라입니다</a:t>
            </a:r>
            <a:r>
              <a:rPr lang="en-US" altLang="ko-KR" sz="1200" spc="100" dirty="0" smtClean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절대 사면 안 되겠죠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혹시 보유 중이고 수익구간이라면 매도를 고려해야 할 시점입니다</a:t>
            </a:r>
            <a:r>
              <a:rPr lang="en-US" altLang="ko-KR" sz="1200" spc="100" dirty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spc="100" dirty="0" smtClean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03.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0" i="0" u="none" strike="noStrike" kern="1200" cap="none" spc="-3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데이터 분석 </a:t>
            </a:r>
            <a:r>
              <a:rPr lang="ko-KR" altLang="en-US" spc="-300">
                <a:solidFill>
                  <a:schemeClr val="dk1"/>
                </a:solidFill>
                <a:latin typeface="맑은 고딕"/>
                <a:ea typeface="맑은 고딕"/>
              </a:rPr>
              <a:t>활용 </a:t>
            </a:r>
            <a:r>
              <a:rPr lang="en-US" altLang="ko-KR" spc="-300">
                <a:solidFill>
                  <a:schemeClr val="dk1"/>
                </a:solidFill>
                <a:latin typeface="맑은 고딕"/>
                <a:ea typeface="맑은 고딕"/>
              </a:rPr>
              <a:t>– </a:t>
            </a:r>
            <a:r>
              <a:rPr lang="ko-KR" altLang="en-US" spc="-300">
                <a:solidFill>
                  <a:schemeClr val="dk1"/>
                </a:solidFill>
                <a:latin typeface="맑은 고딕"/>
                <a:ea typeface="맑은 고딕"/>
              </a:rPr>
              <a:t>투자 종목 선정</a:t>
            </a:r>
            <a:endParaRPr kumimoji="0" lang="ko-KR" altLang="en-US" sz="1800" b="0" i="0" u="none" strike="noStrike" kern="1200" cap="none" spc="-300" normalizeH="0" baseline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42" y="2301993"/>
            <a:ext cx="5485714" cy="36571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42" y="7154031"/>
            <a:ext cx="5485714" cy="3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31143"/>
      </p:ext>
    </p:extLst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spc="100">
                <a:solidFill>
                  <a:schemeClr val="dk1"/>
                </a:solidFill>
                <a:latin typeface="돋움"/>
                <a:ea typeface="돋움"/>
              </a:rPr>
              <a:t>배당 성장 투자는 다음과 같은 특징이 있습니다</a:t>
            </a:r>
            <a:r>
              <a:rPr lang="en-US" altLang="ko-KR" sz="1200" b="1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경기 침체기에도 큰 영향을 받지 않는다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채권과 비슷한 변동성으로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주식의 수익률을 제공한다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 (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낮은 변동성 대비 높은 수익률 제공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)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물가상승률과 시장 수익률을 이긴다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장기 투자의 성과의 대부분은 배당으로 발생한다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b="1" spc="100">
                <a:solidFill>
                  <a:schemeClr val="dk1"/>
                </a:solidFill>
                <a:latin typeface="돋움"/>
                <a:ea typeface="돋움"/>
              </a:rPr>
              <a:t>배당 성장 주식 투자는 포트폴리오를 구성해서 운영합니다</a:t>
            </a:r>
            <a:r>
              <a:rPr lang="en-US" altLang="ko-KR" sz="1200" b="1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적당한 종목 개수는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10~20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산업 섹터별로 다양하게 분산합니다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배당률보다 배당 성장률에 집중합니다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spc="100">
                <a:solidFill>
                  <a:schemeClr val="dk1"/>
                </a:solidFill>
                <a:latin typeface="돋움"/>
                <a:ea typeface="돋움"/>
              </a:rPr>
              <a:t>미국 주식은 무료로 백테스트할 수 있습니다</a:t>
            </a:r>
            <a:r>
              <a:rPr lang="en-US" altLang="ko-KR" sz="1200" b="1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백테스트란 과거 수익률을 확인하는 방법입니다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포트폴리오를 구성했다면 과거 데이터로 수익률을 확인해 보세요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포트폴리오 비주얼라이저를 이용하면 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en-US" altLang="ko-KR" sz="1200" u="sng">
                <a:hlinkClick r:id="rId2"/>
              </a:rPr>
              <a:t>https://www.portfoliovisualizer.com/</a:t>
            </a:r>
            <a:endParaRPr lang="en-US" altLang="ko-KR" sz="1200" u="sng"/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/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투자 기간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투자금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그리고 배당 재투자 옵션을 설정합니다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u="sng"/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Portfolio Assets에 포트폴리오의 Ticker와 비중을 입력합니다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rPr>
              <a:t>04.</a:t>
            </a:r>
            <a:r>
              <a:rPr kumimoji="0" lang="ko-KR" altLang="en-US" sz="1800" i="0" u="none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rPr>
              <a:t> 미국 </a:t>
            </a:r>
            <a:r>
              <a:rPr kumimoji="0" lang="ko-KR" altLang="en-US" sz="1800" i="0" u="none" strike="noStrike" kern="1200" cap="none" spc="-300" normalizeH="0" baseline="0">
                <a:solidFill>
                  <a:schemeClr val="tx1"/>
                </a:solidFill>
                <a:latin typeface="맑은 고딕"/>
                <a:ea typeface="맑은 고딕"/>
              </a:rPr>
              <a:t>배당 성장 투자 가이드</a:t>
            </a:r>
            <a:endParaRPr kumimoji="0" lang="ko-KR" altLang="en-US" sz="1800" i="0" u="none" strike="noStrike" kern="1200" cap="none" spc="-300" normalizeH="0" baseline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8447" y="7196300"/>
            <a:ext cx="6858000" cy="19130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3980" y="9769787"/>
            <a:ext cx="4958573" cy="118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43059"/>
      </p:ext>
    </p:extLst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실행하면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2~3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초 안에 투자 결과를 확인할 수 있습니다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u="sng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자세한 사용 방법은 아래 페이지를 참고하시기 바랍니다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  <a:hlinkClick r:id="rId2"/>
              </a:rPr>
              <a:t>https://blog.naver.com/shawgibal/222916920688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spc="100">
                <a:solidFill>
                  <a:schemeClr val="dk1"/>
                </a:solidFill>
                <a:latin typeface="돋움"/>
                <a:ea typeface="돋움"/>
              </a:rPr>
              <a:t>미국 주식은 양도세가 있습니다</a:t>
            </a:r>
            <a:r>
              <a:rPr lang="en-US" altLang="ko-KR" sz="1200" b="1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년에 한 번씩 반드시 최소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250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만원은 수익을 확정하세요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그래야 절세할 수 있습니다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저도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12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월이 끝나기 전에 일부 주식을 익절했습니다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미국 주식 양도소득세 절세 관련한 세부 내용은 아래 글을 확인하시면 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  <a:hlinkClick r:id="rId3"/>
              </a:rPr>
              <a:t>https://blog.naver.com/shawgibal/222949463731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rPr>
              <a:t>04.</a:t>
            </a:r>
            <a:r>
              <a:rPr kumimoji="0" lang="ko-KR" altLang="en-US" sz="1800" i="0" u="none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rPr>
              <a:t> 미국 </a:t>
            </a:r>
            <a:r>
              <a:rPr kumimoji="0" lang="ko-KR" altLang="en-US" sz="1800" i="0" u="none" strike="noStrike" kern="1200" cap="none" spc="-300" normalizeH="0" baseline="0">
                <a:solidFill>
                  <a:schemeClr val="tx1"/>
                </a:solidFill>
                <a:latin typeface="맑은 고딕"/>
                <a:ea typeface="맑은 고딕"/>
              </a:rPr>
              <a:t>배당 성장 투자 가이드</a:t>
            </a:r>
            <a:endParaRPr kumimoji="0" lang="ko-KR" altLang="en-US" sz="1800" i="0" u="none" strike="noStrike" kern="1200" cap="none" spc="-300" normalizeH="0" baseline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33312" y="1416882"/>
            <a:ext cx="6391375" cy="32436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4272" y="7770739"/>
            <a:ext cx="6549455" cy="313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611987"/>
      </p:ext>
    </p:extLst>
  </p:cSld>
  <p:clrMapOvr>
    <a:masterClrMapping/>
  </p:clrMapOvr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ko-KR" altLang="en-US" sz="1200" b="1" spc="100">
                <a:solidFill>
                  <a:schemeClr val="dk1"/>
                </a:solidFill>
                <a:latin typeface="돋움"/>
                <a:ea typeface="돋움"/>
              </a:rPr>
              <a:t>그리고 가장 중요한 투자 원칙은 </a:t>
            </a:r>
            <a:r>
              <a:rPr lang="en-US" altLang="ko-KR" sz="1200" b="1" spc="10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lang="ko-KR" altLang="en-US" sz="1200" b="1" spc="100">
                <a:solidFill>
                  <a:schemeClr val="dk1"/>
                </a:solidFill>
                <a:latin typeface="돋움"/>
                <a:ea typeface="돋움"/>
              </a:rPr>
              <a:t>지금 바로 시작해야 한다</a:t>
            </a:r>
            <a:r>
              <a:rPr lang="en-US" altLang="ko-KR" sz="1200" b="1" spc="100">
                <a:solidFill>
                  <a:schemeClr val="dk1"/>
                </a:solidFill>
                <a:latin typeface="돋움"/>
                <a:ea typeface="돋움"/>
              </a:rPr>
              <a:t>~”</a:t>
            </a:r>
            <a:r>
              <a:rPr lang="ko-KR" altLang="en-US" sz="1200" b="1" spc="100">
                <a:solidFill>
                  <a:schemeClr val="dk1"/>
                </a:solidFill>
                <a:latin typeface="돋움"/>
                <a:ea typeface="돋움"/>
              </a:rPr>
              <a:t>는 겁니다</a:t>
            </a:r>
            <a:r>
              <a:rPr lang="en-US" altLang="ko-KR" sz="1200" b="1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b="1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배당 성장 투자의 핵심은 복리수익이고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복리의 마법은 시간이 지날수록 강력해집니다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복리의 법칙은 세계 8대 불가사의 중의 하나다.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”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- 알버트 아인슈타인 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-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마지막으로 퀴즈를 풀어 보겠습니다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만일, 1억을 투자해서 복리 수익률 10%를 올릴 수 있다면 원금이 2배가 되는데 걸리는 시간은 얼마일까요?</a:t>
            </a: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10년일까요? 당연히 아닙니다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약 7.2년이면 투자금이 2배가 되어 총 자산이 2억이 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14.4년 후에는 4억이 되고 21.6년 후에는 8억이 되고 28.8년 후에는 16억이 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lang="en-US" altLang="ko-KR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여러분이 30살에 1억을 모아서 10%의 수익률을 꾸준히 올릴 수 있다면 60살에 총 자산은 대략 16억원이 됩니다</a:t>
            </a:r>
            <a:r>
              <a:rPr lang="en-US" altLang="ko-KR" sz="1200" spc="10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lang="ko-KR" altLang="en-US" sz="1200" spc="10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lvl="0" algn="just">
              <a:lnSpc>
                <a:spcPct val="150000"/>
              </a:lnSpc>
              <a:defRPr/>
            </a:pPr>
            <a:endParaRPr lang="ko-KR" altLang="en-US" sz="1200" spc="100">
              <a:solidFill>
                <a:schemeClr val="dk1"/>
              </a:solidFill>
              <a:latin typeface="돋움"/>
              <a:ea typeface="돋움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450" lvl="0" indent="-17145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이것이 그 유명한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72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의 법칙입니다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성투하시길 기원합니다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i="0" u="none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rPr>
              <a:t>04.</a:t>
            </a:r>
            <a:r>
              <a:rPr kumimoji="0" lang="ko-KR" altLang="en-US" sz="1800" i="0" u="none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rPr>
              <a:t> 미국 </a:t>
            </a:r>
            <a:r>
              <a:rPr kumimoji="0" lang="ko-KR" altLang="en-US" sz="1800" i="0" u="none" strike="noStrike" kern="1200" cap="none" spc="-300" normalizeH="0" baseline="0">
                <a:solidFill>
                  <a:schemeClr val="tx1"/>
                </a:solidFill>
                <a:latin typeface="맑은 고딕"/>
                <a:ea typeface="맑은 고딕"/>
              </a:rPr>
              <a:t>배당 성장 투자 가이드</a:t>
            </a:r>
            <a:endParaRPr kumimoji="0" lang="ko-KR" altLang="en-US" sz="1800" i="0" u="none" strike="noStrike" kern="1200" cap="none" spc="-300" normalizeH="0" baseline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7111" y="7987368"/>
            <a:ext cx="5254077" cy="263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19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/>
          <p:cNvSpPr txBox="1"/>
          <p:nvPr/>
        </p:nvSpPr>
        <p:spPr>
          <a:xfrm>
            <a:off x="234507" y="1107100"/>
            <a:ext cx="6388985" cy="6393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이 자료는 대한민국 저작권법의 보호를 받습니다. 작성된 모든 내용의 권리는 작성자에게 있으며, 작성자의 동의 없는 사용이 금지됩니다.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본 자료의 일부 혹은 전체 내용을 무단으로 복제/배포하거나 2차적 저작물로 재편집하는 경우, 5년 이하의 징역 또는 5천만원 이하의 벌금과 민사상 손해배상을 청구합니다.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※ 저작권법 제 30조(사적이용을 위한 복제)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공표된 저작물을 영리를 목적으로 하지 아니하고, 개인적으로 이용하거나 가정 및 이에 준하는 한정된 범위 안에서 이용하는 경우에는 그 이용자는 이를 복제할 수 있다. 다만, 공중의 사용에 제공하기 위하여 설치된 복사기기에 의한 복제는 그러지 아니하다.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※ 저작권법 제 136조(벌칙)의 ① 다음 각 호의 어느 하나에 해당하는 자는 5년 이하의 징역 또는 5천만원 이하의 벌금에 처하거나 이를 병과할 수 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지적재산권 및 이 법에 따라 보호되는 재산적 권리(제93조에 따른 권리는 제외한다)를 복제, 공연, 공중송신, 전시, 배포, 대여, 2차적 저작물 작성의 방법으로 침해한 자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※ 민법 제750조(불법행위의 내용)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404040"/>
                </a:solidFill>
                <a:latin typeface="돋움체"/>
                <a:ea typeface="돋움체"/>
              </a:rPr>
              <a:t>고의 또는 과실로 인한 위법행위로 타인에게 손해를 가한 자는 그 손해를 배상할 책임이 있다.</a:t>
            </a:r>
          </a:p>
        </p:txBody>
      </p:sp>
    </p:spTree>
    <p:extLst>
      <p:ext uri="{BB962C8B-B14F-4D97-AF65-F5344CB8AC3E}">
        <p14:creationId xmlns:p14="http://schemas.microsoft.com/office/powerpoint/2010/main" val="1651900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1.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배당 가치 투자 전략</a:t>
            </a:r>
          </a:p>
        </p:txBody>
      </p:sp>
      <p:sp>
        <p:nvSpPr>
          <p:cNvPr id="17" name="TextBox 13"/>
          <p:cNvSpPr txBox="1"/>
          <p:nvPr/>
        </p:nvSpPr>
        <p:spPr>
          <a:xfrm>
            <a:off x="234506" y="1107093"/>
            <a:ext cx="6388985" cy="1134017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좋은 회사의 주식을 싸게 사서 비싸게 팔아라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~”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누구나 아는 주식 투자의 기본 원리입니다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그러나 실전에서는 대부분 실패합니다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왜 그럴까요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?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첫째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좋은 회사를 고르기가 어렵기 때문입니다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더군다나 직장인이 퇴근 후에 매크로를 공부하고 유망한 산업에서 미래에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등할 기업을 찾기란 짚더미에서 바늘 찾기입니다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둘째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싼 가격이 얼마이고 비싼 가격이 얼마인지 모르기 때문입니다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설사 유망한 기업을 찾았다고 해도 현재 가격이 싼 가격인지 비싼 가격인지 평가할 방법도 없습니다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하지만 실망하지 마세요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우리같은 평범한 직장인도 좋은 회사를 싸게 사서 비싸게 팔 수 있는 방법이 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바로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 가치 투자법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”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주식 시장의 원조라고 할 수 있는 미국에서는 이미 배당 가치 투자가 지수 투자보다 수익률이 높다는 것은 이미 증명되었습니다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파란 선은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Dividend Aristocrats,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한국말로 번역하면 배당 귀족주이고 빨간 선은 미국의 대표 지수인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S&amp;P 500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수익률입니다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9465" y="7733337"/>
            <a:ext cx="6439068" cy="425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73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3"/>
          <p:cNvSpPr txBox="1"/>
          <p:nvPr/>
        </p:nvSpPr>
        <p:spPr>
          <a:xfrm>
            <a:off x="234506" y="1107098"/>
            <a:ext cx="6388985" cy="1078772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배당귀족주란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25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 이상 배당을 인상한 기업들이죠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과거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 기준으로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S&amp;P 500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연평균 복리 수익률은 약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13%,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배당귀족주는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14%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원금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억원을 투자해서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 동안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14%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복리 수익을 올리면 최종 평가금액이 얼마인가요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?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3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억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천만원입니다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만일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5%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예금 상품에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10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년간 묻어 두면 얼마가 될까요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?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억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6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천입니다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2610" y="3274738"/>
            <a:ext cx="5693377" cy="334382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2128" y="7816572"/>
            <a:ext cx="6168072" cy="375975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1.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배당 가치 투자 전략</a:t>
            </a:r>
          </a:p>
        </p:txBody>
      </p:sp>
    </p:spTree>
    <p:extLst>
      <p:ext uri="{BB962C8B-B14F-4D97-AF65-F5344CB8AC3E}">
        <p14:creationId xmlns:p14="http://schemas.microsoft.com/office/powerpoint/2010/main" val="2399042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1.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 가치 투자 전략</a:t>
            </a:r>
          </a:p>
        </p:txBody>
      </p:sp>
      <p:sp>
        <p:nvSpPr>
          <p:cNvPr id="3" name="TextBox 13"/>
          <p:cNvSpPr txBox="1"/>
          <p:nvPr/>
        </p:nvSpPr>
        <p:spPr>
          <a:xfrm>
            <a:off x="234506" y="1107098"/>
            <a:ext cx="6388985" cy="36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4" name="TextBox 13"/>
          <p:cNvSpPr txBox="1"/>
          <p:nvPr/>
        </p:nvSpPr>
        <p:spPr>
          <a:xfrm>
            <a:off x="234506" y="1107097"/>
            <a:ext cx="6388985" cy="9139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물론 과거 수익률이 미래 수익률을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100%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보장하지는 않습니다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그렇게 될 확률이 높다는 겁니다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여기서 핵심은 이런 겁니다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배당은 투자 수익과 밀접한 상관관계가 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”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이제 배당 가치 투자 전략에 대해서 설명해 보겠습니다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첫째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좋은 회사를 선정합니다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전문 용어로 블루칩 주식이라고 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배당금 인상 – 지난 12년간 최소 5배 증가</a:t>
            </a: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S&amp;P 품질 순위 – "A" 등급 이상</a:t>
            </a: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유동성 – 최소 500만 주 발행</a:t>
            </a: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유동성 – 최소 80개 기관 투자자</a:t>
            </a: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연속 배당 - 최소 25년 연속</a:t>
            </a: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수입 – 지난 12년 중 7년 동안 개선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둘째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배당수익률을 기준으로 매수 시점과 매매 시점을 찾는다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배당수익률이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 역사적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 고점(주가 저점)일 때 매수한다.</a:t>
            </a: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배당수익률이 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역사적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저점(주가 고점)일 때 매도한다.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배당수익률은 어떻게 계산하나요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?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배당수익률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=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 배당금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/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</a:rPr>
              <a:t>주가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따라서 배당수익률이 높으면 주가가 싼 거고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배당수익률이 낮으면 주가가 높은 상태입니다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</p:spTree>
    <p:extLst>
      <p:ext uri="{BB962C8B-B14F-4D97-AF65-F5344CB8AC3E}">
        <p14:creationId xmlns:p14="http://schemas.microsoft.com/office/powerpoint/2010/main" val="3306669207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2.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b="0" i="0" u="none" strike="noStrike" kern="1200" cap="none" spc="-300" normalizeH="0" baseline="0">
                <a:solidFill>
                  <a:schemeClr val="dk1"/>
                </a:solidFill>
                <a:latin typeface="맑은 고딕"/>
                <a:ea typeface="맑은 고딕"/>
              </a:rPr>
              <a:t>파이썬 주가 데이터 분석 개요</a:t>
            </a:r>
          </a:p>
        </p:txBody>
      </p:sp>
      <p:sp>
        <p:nvSpPr>
          <p:cNvPr id="17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 가치 투자 전략이 좋은 건 알겠는데 실제로 어떻게 적용할 수 있을까요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?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구슬이 서말이라도 꿰어야 보배다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!”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아무리 좋은 전략이라도 써 먹을 수 없다면 말짱 도루묵입니다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하지만 걱정하지 마세요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파이썬 데이터 분석으로 배당 가치 투자 전략을 만들면 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전체적인 순서는 아래와 같습니다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첫째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좋은 회사를 선정한다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미국 배당 귀족주 리스트를 무료로 받아 온다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둘쨰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배당수익률을 기준으로 매수 시점과 매매 시점을 찾는다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야후 파이낸스 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API</a:t>
            </a: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를 이용해서 주식 데이터를 불러 온다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과거 배당 이력을 계산하고 역사적 고점과 저점을 찾는다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endParaRPr lang="en-US" altLang="ko-KR" sz="1200" spc="100">
              <a:solidFill>
                <a:srgbClr val="9c3b00"/>
              </a:solidFill>
              <a:latin typeface="돋움"/>
              <a:ea typeface="돋움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현재 배당률을 기준으로 매수 점수를 산출한다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매수 점수를 기준으로 투자 의견을 결정한다</a:t>
            </a:r>
            <a:r>
              <a:rPr kumimoji="0" lang="en-US" altLang="ko-KR" sz="1200" b="0" i="0" u="none" strike="noStrike" kern="1200" cap="none" spc="100" normalizeH="0" baseline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endParaRPr kumimoji="0" lang="en-US" altLang="ko-KR" sz="1200" b="0" i="0" u="none" strike="noStrike" kern="1200" cap="none" spc="100" normalizeH="0" baseline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8498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먼저 윈도우 기반 개발 환경을 설정하겠습니다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파이썬 데이터 분석에는 쥬피터 노트북이 사용됩니다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반응형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UI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에 그림 그리기도 쉬워서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‘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데이터 분석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시각화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에 좋습니다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먼저 아나콘다를 다운로드합니다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  <a:hlinkClick r:id="rId2"/>
              </a:rPr>
              <a:t>https://www.anaconda.com/</a:t>
            </a: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rgbClr val="404040"/>
                </a:solidFill>
                <a:latin typeface="돋움"/>
                <a:ea typeface="돋움"/>
              </a:rPr>
              <a:t>Setup 파일을 실행하고 옵션이 나오면 "Register Anaconda3 ~"만 체크합니다.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rgbClr val="404040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2.1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개발 환경 구축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4939" y="3644375"/>
            <a:ext cx="6152058" cy="33538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8299" y="7640806"/>
            <a:ext cx="6107244" cy="3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57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설치가 끝나면 윈도우 시작 메뉴에 주피터 노트북이 있습니다.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주피터 노트북을 실행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우측 상단에 있는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New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Folder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를 클릭합니다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322" y="1707187"/>
            <a:ext cx="5923355" cy="28975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4501" y="5366890"/>
            <a:ext cx="5937249" cy="337016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1000" y="9335284"/>
            <a:ext cx="6052146" cy="257653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2.1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개발 환경 구축</a:t>
            </a:r>
          </a:p>
        </p:txBody>
      </p:sp>
    </p:spTree>
    <p:extLst>
      <p:ext uri="{BB962C8B-B14F-4D97-AF65-F5344CB8AC3E}">
        <p14:creationId xmlns:p14="http://schemas.microsoft.com/office/powerpoint/2010/main" val="1327536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그럼 "Untitled Folder"가 생기는데요, 체크합니다.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좌측 상단에 있는 Rename 메뉴를 클릭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하고 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‘Workspace’</a:t>
            </a:r>
            <a:r>
              <a:rPr kumimoji="0" lang="ko-KR" altLang="en-US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로 변경합니다</a:t>
            </a: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.</a:t>
            </a: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100" normalizeH="0" baseline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100" normalizeH="0" baseline="0">
                <a:solidFill>
                  <a:schemeClr val="dk1"/>
                </a:solidFill>
                <a:latin typeface="돋움"/>
                <a:ea typeface="돋움"/>
              </a:rPr>
              <a:t>Workspace 폴더를 클릭해서 들어갑니다.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3713" y="1582463"/>
            <a:ext cx="6083923" cy="34266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1759" y="5679797"/>
            <a:ext cx="5914481" cy="29060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3656" y="9211990"/>
            <a:ext cx="5834398" cy="268341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2.1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개발 환경 구축</a:t>
            </a:r>
          </a:p>
        </p:txBody>
      </p:sp>
    </p:spTree>
    <p:extLst>
      <p:ext uri="{BB962C8B-B14F-4D97-AF65-F5344CB8AC3E}">
        <p14:creationId xmlns:p14="http://schemas.microsoft.com/office/powerpoint/2010/main" val="3738471867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colorful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fdd02d"/>
      </a:accent1>
      <a:accent2>
        <a:srgbClr val="03abcf"/>
      </a:accent2>
      <a:accent3>
        <a:srgbClr val="8bc8c9"/>
      </a:accent3>
      <a:accent4>
        <a:srgbClr val="f2dedd"/>
      </a:accent4>
      <a:accent5>
        <a:srgbClr val="c49676"/>
      </a:accent5>
      <a:accent6>
        <a:srgbClr val="9f938d"/>
      </a:accent6>
      <a:hlink>
        <a:srgbClr val="595959"/>
      </a:hlink>
      <a:folHlink>
        <a:srgbClr val="595959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1481</ep:Words>
  <ep:PresentationFormat>와이드스크린</ep:PresentationFormat>
  <ep:Paragraphs>897</ep:Paragraphs>
  <ep:Slides>28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ep:HeadingPairs>
  <ep:TitlesOfParts>
    <vt:vector size="29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2021-01-03T01:18:04.000</dcterms:created>
  <dc:creator>Yu Saebyeol</dc:creator>
  <cp:lastModifiedBy>shaws</cp:lastModifiedBy>
  <dcterms:modified xsi:type="dcterms:W3CDTF">2022-12-26T12:08:32.311</dcterms:modified>
  <cp:revision>172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